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7" r:id="rId4"/>
    <p:sldId id="260" r:id="rId5"/>
    <p:sldId id="261" r:id="rId6"/>
    <p:sldId id="275" r:id="rId7"/>
    <p:sldId id="263" r:id="rId8"/>
    <p:sldId id="272" r:id="rId9"/>
    <p:sldId id="273" r:id="rId10"/>
    <p:sldId id="278" r:id="rId11"/>
    <p:sldId id="274" r:id="rId12"/>
    <p:sldId id="277" r:id="rId13"/>
    <p:sldId id="276" r:id="rId14"/>
    <p:sldId id="281" r:id="rId15"/>
    <p:sldId id="279" r:id="rId16"/>
    <p:sldId id="280" r:id="rId17"/>
    <p:sldId id="288" r:id="rId18"/>
    <p:sldId id="289" r:id="rId19"/>
    <p:sldId id="282" r:id="rId20"/>
    <p:sldId id="270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2"/>
    <p:restoredTop sz="62098"/>
  </p:normalViewPr>
  <p:slideViewPr>
    <p:cSldViewPr snapToGrid="0" snapToObjects="1">
      <p:cViewPr varScale="1">
        <p:scale>
          <a:sx n="94" d="100"/>
          <a:sy n="94" d="100"/>
        </p:scale>
        <p:origin x="22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5D5B0-98C7-C84B-916C-77C7F81DB286}" type="datetimeFigureOut">
              <a:rPr kumimoji="1" lang="zh-CN" altLang="en-US" smtClean="0"/>
              <a:t>2018/10/29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64CE2-F5BE-2043-8D1A-FCB873A6C0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8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的语法，所以使用时请升级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版本到最新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里面，我们可以拿文件读写为例，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只是一个上层的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应用服务框架而已，它所有与操作系统之家的沟通能力，都建立在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整个的通信服务模型的基础之上，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这个模块，模块中提供了文件读写的接口，比如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这个异步的接口，它就是一个典型的异步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接口，反之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就是一个阻塞的同步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接口，以这个来类推，我们站在上层的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服务这个层面，就很容易理解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的异步非阻塞模型，异步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70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Demo 4 </a:t>
            </a:r>
            <a:r>
              <a:rPr kumimoji="1" lang="zh-CN" altLang="en-US" dirty="0"/>
              <a:t>获取用户信息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2654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有些场合，服务器需要重定向（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访问请求。比如，用户登陆以后，将他重定向到登陆前的页面。</a:t>
            </a:r>
            <a:r>
              <a:rPr lang="en" altLang="zh-CN" dirty="0" err="1"/>
              <a:t>ctx.response.redirect</a:t>
            </a:r>
            <a:r>
              <a:rPr lang="en" altLang="zh-CN" dirty="0"/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方法可以发出一个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跳转，将用户导向另一个路由。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Demo5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167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所有的功能都是通过中间件实现的，前面例子里面的</a:t>
            </a:r>
            <a:r>
              <a:rPr lang="en" altLang="zh-CN" dirty="0"/>
              <a:t>main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也是中间件。每个中间件默认接受两个参数，第一个参数是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对象，第二个参数是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函数。只要调用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函数，就可以把执行权转交给下一个中间件。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大家可以猜想下  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6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的打印结果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781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这个函数的作用在于将调用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方法中的参数（不管是普通的函数或者是中间件）都添加到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这个数组中。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中，还对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语法的中间件做了兼容，使用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isGeneratorFunction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这个方法来判断是否为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语法，并通过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这个方法进行了转换，转换成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语法。然后把所有的中间件都添加到了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this.middleware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callback()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这个方法执行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生成器）是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标准引入的新的数据类型。一个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看上去像一个函数，但可以返回多次。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从源码中我们看到 我们每当用一次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（） 就是把我们 这个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文件需要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执行的函数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 最后在执行。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3192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那里是最外层的中间件，及按照执行顺序就是最底下的执行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110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82766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www.jianshu.com</a:t>
            </a:r>
            <a:r>
              <a:rPr kumimoji="1" lang="en" altLang="zh-CN" dirty="0"/>
              <a:t>/p/f8cfb82b4dad</a:t>
            </a:r>
          </a:p>
          <a:p>
            <a:r>
              <a:rPr kumimoji="1" lang="zh-CN" altLang="en" dirty="0"/>
              <a:t>互动</a:t>
            </a:r>
            <a:r>
              <a:rPr kumimoji="1" lang="en-US" altLang="zh-CN" dirty="0"/>
              <a:t>: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错误一 大家猜想下执行的结果</a:t>
            </a:r>
            <a:endParaRPr kumimoji="1" lang="en-US" altLang="zh-CN" dirty="0"/>
          </a:p>
          <a:p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错误示例</a:t>
            </a: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大家可以猜想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1001 : Mon Oct 29 2018 09:30:25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asyncawait.js:44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1003 : Mon Oct 29 2018 09:30:25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asyncawait.js:44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1002 : Mon Oct 29 2018 09:30:25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asyncawait.js:44</a:t>
            </a:r>
          </a:p>
          <a:p>
            <a:pPr latinLnBrk="1"/>
            <a:endParaRPr lang="en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正确示范</a:t>
            </a:r>
          </a:p>
          <a:p>
            <a:pPr latinLnBrk="1"/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大家看下这个会输出什么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pPr latinLnBrk="1"/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第二个例子</a:t>
            </a:r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大家猜想 会打印什么</a:t>
            </a:r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start: Mon Oct 29 2018 09:53:47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asyncawait.js:88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end: Mon Oct 29 2018 09:53:50 GMT+0800 (CST)</a:t>
            </a:r>
          </a:p>
          <a:p>
            <a:pPr latinLnBrk="1"/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第三个例子大家猜想结果</a:t>
            </a:r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funAsync_2_start: Mon Oct 29 2018 10:04:38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asyncawait.js:114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funAsync_1_start: Mon Oct 29 2018 10:04:38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asyncawait.js:108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funAsync_1_end: Mon Oct 29 2018 10:04:41 GMT+0800 (CST)</a:t>
            </a:r>
            <a:r>
              <a:rPr lang="en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asyncawait.js:110</a:t>
            </a:r>
          </a:p>
          <a:p>
            <a:pPr latinLnBrk="1"/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funAsync_2_end: Mon Oct 29 2018 10:04:41 GMT+0800 (CST)</a:t>
            </a:r>
          </a:p>
          <a:p>
            <a:pPr latinLnBrk="1"/>
            <a:endParaRPr lang="en-US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注意：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命令后面的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对象，运行结果可能是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rejected</a:t>
            </a:r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所以最好把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命令放在 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try...catch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代码块中。</a:t>
            </a:r>
          </a:p>
          <a:p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await funAsync_1();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//} catch (err) 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(err);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//}</a:t>
            </a:r>
          </a:p>
          <a:p>
            <a:pPr latinLnBrk="1"/>
            <a:endParaRPr lang="en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最后一个例子的返回结果</a:t>
            </a:r>
            <a:endParaRPr lang="en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endParaRPr lang="en" altLang="zh-CN" sz="1200" b="0" i="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132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/>
              <a:t>Koabody.js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koabody.html</a:t>
            </a:r>
            <a:r>
              <a:rPr kumimoji="1" lang="en-US" altLang="zh-CN" dirty="0"/>
              <a:t> </a:t>
            </a:r>
            <a:r>
              <a:rPr kumimoji="1" lang="zh-CN" altLang="en-US" dirty="0"/>
              <a:t>上传表单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1495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2932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</a:t>
            </a:r>
            <a:r>
              <a:rPr kumimoji="1" lang="en-US" altLang="zh-CN" dirty="0" err="1"/>
              <a:t>db</a:t>
            </a:r>
            <a:r>
              <a:rPr kumimoji="1" lang="zh-CN" altLang="en-US" dirty="0"/>
              <a:t> 就启动了 ，因为我没有安装可视化工具大家就看命令行吧</a:t>
            </a:r>
            <a:endParaRPr kumimoji="1" lang="en-US" altLang="zh-CN" dirty="0"/>
          </a:p>
          <a:p>
            <a:r>
              <a:rPr kumimoji="1" lang="en-US" altLang="zh-CN" dirty="0"/>
              <a:t>Demo 10 </a:t>
            </a:r>
            <a:r>
              <a:rPr kumimoji="1" lang="zh-CN" altLang="en-US" dirty="0"/>
              <a:t>链接数据库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704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是基于新的语法特性，实现了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链传递，错误处理更友好，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不绑定任何中间件，是干干净净的裸框架，需要什么就加什么，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对流支持度很好，通过上下文对象的交叉引用让内部流程与请求和响应串联的更紧凑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636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964363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可以看到我们在控制台已经打印了，那么我们怎么在接口里面返回呢？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dome 10 </a:t>
            </a:r>
            <a:r>
              <a:rPr lang="zh-CN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链接数据库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198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353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85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提供一个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对象，表示一次对话的上下文（包括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回复）。通过加工这个对象，就可以控制返回给用户的内容。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不提供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则是没有内容返回用户的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上面代码中，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函数用来设置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ctx.response.body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app.use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方法加载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你可能已经猜到了，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Response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同样地，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ctx.request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Request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Ctx.body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代表什么呢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运行这个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kumimoji="1" lang="zh-CN" altLang="en-US" dirty="0"/>
              <a:t>每次当我打出 </a:t>
            </a:r>
            <a:r>
              <a:rPr kumimoji="1" lang="en-US" altLang="zh-CN" dirty="0"/>
              <a:t>hello world </a:t>
            </a:r>
            <a:r>
              <a:rPr kumimoji="1" lang="zh-CN" altLang="en-US" dirty="0"/>
              <a:t>时候我感觉拥有了世界</a:t>
            </a:r>
            <a:endParaRPr kumimoji="1" lang="en-US" altLang="zh-CN" dirty="0"/>
          </a:p>
          <a:p>
            <a:r>
              <a:rPr kumimoji="1" lang="en-US" altLang="zh-CN" dirty="0"/>
              <a:t>Demo1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90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50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会拦截请求路径进行处理 如果不是静态文件将会返回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http404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两个中间件同时使用时应该先执行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中间件避免请求被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拦截处理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Demo2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静态资源拖管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6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Demo 3 </a:t>
            </a:r>
            <a:r>
              <a:rPr kumimoji="1" lang="zh-CN" altLang="en-US" dirty="0"/>
              <a:t>路由文件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35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App.listen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()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是否可以写在前边 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app.use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ctx,next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)=&gt;{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ctx.body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"hello world"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})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getdb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ctx,next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=&gt; {</a:t>
            </a:r>
          </a:p>
          <a:p>
            <a:r>
              <a:rPr lang="en" altLang="zh-CN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ctx.body</a:t>
            </a:r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"hello world 2"</a:t>
            </a:r>
          </a:p>
          <a:p>
            <a:r>
              <a:rPr lang="en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这时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页面会打印什么呢？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我们如何让他们都可以执行呢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看下一个组件</a:t>
            </a:r>
            <a:endParaRPr lang="en-US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" altLang="zh-CN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20073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12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5BFB0-80F3-314B-B7D6-5F29D3A17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279" y="1644653"/>
            <a:ext cx="10318418" cy="4394988"/>
          </a:xfrm>
        </p:spPr>
        <p:txBody>
          <a:bodyPr/>
          <a:lstStyle/>
          <a:p>
            <a:r>
              <a:rPr kumimoji="1" lang="en-US" altLang="zh-CN" dirty="0"/>
              <a:t>Koa2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45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B4E6C-E38A-2D4B-B5D6-EE4ED7B6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中间件合成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CE3EB-439E-6A4D-AB6D-68A1A326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如果没次我们写中间件的时候都用次 </a:t>
            </a:r>
            <a:r>
              <a:rPr kumimoji="1" lang="en-US" altLang="zh-CN" dirty="0" err="1"/>
              <a:t>app.use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难免就会显得很</a:t>
            </a:r>
            <a:r>
              <a:rPr kumimoji="1" lang="en-US" altLang="zh-CN" dirty="0" err="1"/>
              <a:t>lou</a:t>
            </a:r>
            <a:endParaRPr kumimoji="1" lang="en-US" altLang="zh-CN" dirty="0"/>
          </a:p>
          <a:p>
            <a:r>
              <a:rPr kumimoji="1" lang="zh-CN" altLang="en-US" dirty="0"/>
              <a:t>而有一个插件可以解决这个问题</a:t>
            </a:r>
            <a:endParaRPr kumimoji="1" lang="en-US" altLang="zh-CN" dirty="0"/>
          </a:p>
          <a:p>
            <a:r>
              <a:rPr kumimoji="1" lang="en-US" altLang="zh-CN" dirty="0" err="1"/>
              <a:t>koa</a:t>
            </a:r>
            <a:r>
              <a:rPr kumimoji="1" lang="en-US" altLang="zh-CN" dirty="0"/>
              <a:t>-compose</a:t>
            </a:r>
          </a:p>
          <a:p>
            <a:r>
              <a:rPr kumimoji="1" lang="zh-CN" altLang="en-US" dirty="0"/>
              <a:t>安装方法</a:t>
            </a:r>
            <a:endParaRPr kumimoji="1" lang="en-US" altLang="zh-CN" dirty="0"/>
          </a:p>
          <a:p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-compose –D</a:t>
            </a:r>
          </a:p>
          <a:p>
            <a:r>
              <a:rPr kumimoji="1" lang="zh-CN" altLang="en-US" dirty="0"/>
              <a:t>使用 请看</a:t>
            </a:r>
            <a:endParaRPr kumimoji="1" lang="en-US" altLang="zh-CN" dirty="0"/>
          </a:p>
          <a:p>
            <a:r>
              <a:rPr kumimoji="1" lang="en-US" altLang="zh-CN" dirty="0"/>
              <a:t>Dome 7</a:t>
            </a:r>
            <a:endParaRPr kumimoji="1" lang="zh-CN" altLang="en-US" dirty="0"/>
          </a:p>
        </p:txBody>
      </p:sp>
      <p:sp>
        <p:nvSpPr>
          <p:cNvPr id="5" name="提取 4">
            <a:extLst>
              <a:ext uri="{FF2B5EF4-FFF2-40B4-BE49-F238E27FC236}">
                <a16:creationId xmlns:a16="http://schemas.microsoft.com/office/drawing/2014/main" id="{DFFC08CA-624A-FC42-A0F7-DFD1B400A4D5}"/>
              </a:ext>
            </a:extLst>
          </p:cNvPr>
          <p:cNvSpPr/>
          <p:nvPr/>
        </p:nvSpPr>
        <p:spPr>
          <a:xfrm>
            <a:off x="6639950" y="408279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提取 5">
            <a:extLst>
              <a:ext uri="{FF2B5EF4-FFF2-40B4-BE49-F238E27FC236}">
                <a16:creationId xmlns:a16="http://schemas.microsoft.com/office/drawing/2014/main" id="{D4854858-908E-654A-ABF8-1D582D135E03}"/>
              </a:ext>
            </a:extLst>
          </p:cNvPr>
          <p:cNvSpPr/>
          <p:nvPr/>
        </p:nvSpPr>
        <p:spPr>
          <a:xfrm rot="10800000">
            <a:off x="7153421" y="378473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提取 6">
            <a:extLst>
              <a:ext uri="{FF2B5EF4-FFF2-40B4-BE49-F238E27FC236}">
                <a16:creationId xmlns:a16="http://schemas.microsoft.com/office/drawing/2014/main" id="{25B64EBD-2DFF-D745-8F6B-F99D27F034EE}"/>
              </a:ext>
            </a:extLst>
          </p:cNvPr>
          <p:cNvSpPr/>
          <p:nvPr/>
        </p:nvSpPr>
        <p:spPr>
          <a:xfrm>
            <a:off x="7709095" y="3947835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880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50522-0B7F-FF4F-BCEF-03DEC956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如何获取用户发送的信息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68501-AD75-954A-86F0-238B451E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7"/>
            <a:ext cx="52324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B8C6F9-04C4-F043-8F33-5813ED33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078" y="1874517"/>
            <a:ext cx="5397500" cy="2133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0E2B43-D3D2-DE41-9935-6213D02CC203}"/>
              </a:ext>
            </a:extLst>
          </p:cNvPr>
          <p:cNvSpPr txBox="1"/>
          <p:nvPr/>
        </p:nvSpPr>
        <p:spPr>
          <a:xfrm>
            <a:off x="1406769" y="5528603"/>
            <a:ext cx="75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ctx.cookies</a:t>
            </a:r>
            <a:r>
              <a:rPr kumimoji="1" lang="en-US" altLang="zh-CN" dirty="0"/>
              <a:t> </a:t>
            </a:r>
            <a:r>
              <a:rPr kumimoji="1" lang="zh-CN" altLang="en-US" dirty="0"/>
              <a:t>还可以用来读取 </a:t>
            </a:r>
            <a:r>
              <a:rPr kumimoji="1" lang="en-US" altLang="zh-CN" dirty="0"/>
              <a:t>cookies </a:t>
            </a:r>
            <a:r>
              <a:rPr kumimoji="1"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50937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5200-6FEF-944D-87E7-7EA97778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重定向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8C0729-D6D7-1C43-B4BF-4C5A5FE3763D}"/>
              </a:ext>
            </a:extLst>
          </p:cNvPr>
          <p:cNvSpPr/>
          <p:nvPr/>
        </p:nvSpPr>
        <p:spPr>
          <a:xfrm>
            <a:off x="3467687" y="2039812"/>
            <a:ext cx="1772529" cy="201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807F67-FD51-E242-92D6-A516D3E833EE}"/>
              </a:ext>
            </a:extLst>
          </p:cNvPr>
          <p:cNvSpPr/>
          <p:nvPr/>
        </p:nvSpPr>
        <p:spPr>
          <a:xfrm>
            <a:off x="7184900" y="2074980"/>
            <a:ext cx="1814732" cy="197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6A9A374-243A-614E-ACE3-E4ABCDA2D51D}"/>
              </a:ext>
            </a:extLst>
          </p:cNvPr>
          <p:cNvSpPr/>
          <p:nvPr/>
        </p:nvSpPr>
        <p:spPr>
          <a:xfrm>
            <a:off x="2016119" y="2736158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F76A9F5D-5ABC-464C-8948-7B137A898AD8}"/>
              </a:ext>
            </a:extLst>
          </p:cNvPr>
          <p:cNvSpPr/>
          <p:nvPr/>
        </p:nvSpPr>
        <p:spPr>
          <a:xfrm>
            <a:off x="5568960" y="2799465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D4548F-5B0D-E945-B60A-813476831AE8}"/>
              </a:ext>
            </a:extLst>
          </p:cNvPr>
          <p:cNvSpPr txBox="1"/>
          <p:nvPr/>
        </p:nvSpPr>
        <p:spPr>
          <a:xfrm>
            <a:off x="3052689" y="4607108"/>
            <a:ext cx="706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例如登陆验证，验证成功后直接由后台做页面跳转</a:t>
            </a:r>
          </a:p>
        </p:txBody>
      </p:sp>
    </p:spTree>
    <p:extLst>
      <p:ext uri="{BB962C8B-B14F-4D97-AF65-F5344CB8AC3E}">
        <p14:creationId xmlns:p14="http://schemas.microsoft.com/office/powerpoint/2010/main" val="288721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65AA-4D90-554E-87A8-9E27EE90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774B6-C01C-CD49-B580-1D8DEBF4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0498"/>
            <a:ext cx="10178322" cy="481115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定义</a:t>
            </a:r>
            <a:r>
              <a:rPr kumimoji="1" lang="en-US" altLang="zh-CN" dirty="0"/>
              <a:t>:</a:t>
            </a:r>
            <a:r>
              <a:rPr lang="zh-CN" altLang="en-US" dirty="0"/>
              <a:t>处在 </a:t>
            </a:r>
            <a:r>
              <a:rPr lang="en" altLang="zh-CN" dirty="0"/>
              <a:t>HTTP Request </a:t>
            </a:r>
            <a:r>
              <a:rPr lang="zh-CN" altLang="en-US" dirty="0"/>
              <a:t>和 </a:t>
            </a:r>
            <a:r>
              <a:rPr lang="en" altLang="zh-CN" dirty="0"/>
              <a:t>HTTP Response </a:t>
            </a:r>
            <a:r>
              <a:rPr lang="zh-CN" altLang="en-US" dirty="0"/>
              <a:t>中间，用来实现某种中间功能</a:t>
            </a:r>
            <a:endParaRPr lang="en-US" altLang="zh-CN" dirty="0"/>
          </a:p>
          <a:p>
            <a:r>
              <a:rPr kumimoji="1" lang="zh-CN" altLang="en-US" dirty="0"/>
              <a:t>中间件栈</a:t>
            </a:r>
            <a:r>
              <a:rPr kumimoji="1" lang="en-US" altLang="zh-CN" dirty="0">
                <a:sym typeface="Wingdings" pitchFamily="2" charset="2"/>
              </a:rPr>
              <a:t>:(</a:t>
            </a:r>
            <a:r>
              <a:rPr kumimoji="1" lang="zh-CN" altLang="en-US" dirty="0">
                <a:sym typeface="Wingdings" pitchFamily="2" charset="2"/>
              </a:rPr>
              <a:t>栈</a:t>
            </a:r>
            <a:r>
              <a:rPr kumimoji="1" lang="en-US" altLang="zh-CN" dirty="0">
                <a:sym typeface="Wingdings" pitchFamily="2" charset="2"/>
              </a:rPr>
              <a:t>)</a:t>
            </a:r>
            <a:r>
              <a:rPr kumimoji="1" lang="zh-CN" altLang="en-US" dirty="0">
                <a:sym typeface="Wingdings" pitchFamily="2" charset="2"/>
              </a:rPr>
              <a:t>顾名思义就是多个的意思，多个中间件会形成一个 栈 以 先进后出的顺序执行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/>
              <a:t>最外层的中间件首先执行。</a:t>
            </a:r>
          </a:p>
          <a:p>
            <a:r>
              <a:rPr kumimoji="1" lang="zh-CN" altLang="en-US" dirty="0"/>
              <a:t>调用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函数，把执行权交给下一个中间件。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最内层的中间件最后执行。</a:t>
            </a:r>
          </a:p>
          <a:p>
            <a:r>
              <a:rPr kumimoji="1" lang="zh-CN" altLang="en-US" dirty="0"/>
              <a:t>执行结束后，把执行权交回上一层的中间件。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最外层的中间件收回执行权之后，执行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函数后面的代码。</a:t>
            </a:r>
            <a:endParaRPr kumimoji="1" lang="en-US" altLang="zh-CN" dirty="0"/>
          </a:p>
          <a:p>
            <a:r>
              <a:rPr kumimoji="1" lang="zh-CN" altLang="en-US" dirty="0"/>
              <a:t>请看 </a:t>
            </a:r>
            <a:r>
              <a:rPr kumimoji="1" lang="en-US" altLang="zh-CN" dirty="0"/>
              <a:t>demo 6 </a:t>
            </a:r>
            <a:r>
              <a:rPr kumimoji="1" lang="zh-CN" altLang="en-US" dirty="0"/>
              <a:t> 输出的结果做出猜想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504C5B-012F-3742-8DC6-63FA282D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74" y="3259084"/>
            <a:ext cx="3776901" cy="34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A9A6-2856-964E-AFB3-3077F02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Use() </a:t>
            </a:r>
            <a:r>
              <a:rPr kumimoji="1" lang="zh-CN" altLang="en-US" dirty="0"/>
              <a:t>是什么？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9B66352-D366-CE40-8E5C-78B54D28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950" y="1128451"/>
            <a:ext cx="9215413" cy="276073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EE3CED-B063-4F49-B66A-29E90A1C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" y="3889187"/>
            <a:ext cx="8553681" cy="26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C64A6-1D2F-1947-9AC9-F2C13AE9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错误处理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D625E-3B3C-A649-99F8-51BC7D13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要想项目写的快首先得学会处理各种错误</a:t>
            </a:r>
            <a:endParaRPr lang="en-US" altLang="zh-CN" dirty="0"/>
          </a:p>
          <a:p>
            <a:r>
              <a:rPr lang="zh-CN" altLang="en" dirty="0"/>
              <a:t>如果</a:t>
            </a:r>
            <a:r>
              <a:rPr lang="zh-CN" altLang="en-US" dirty="0"/>
              <a:t>在代码运行中发送错误，我们要把错误信息返回给用户，我们通过可以这写</a:t>
            </a:r>
            <a:endParaRPr lang="en" altLang="zh-CN" dirty="0"/>
          </a:p>
          <a:p>
            <a:r>
              <a:rPr lang="en" altLang="zh-CN" dirty="0" err="1"/>
              <a:t>ctx.throw</a:t>
            </a:r>
            <a:r>
              <a:rPr lang="en" altLang="zh-CN" dirty="0"/>
              <a:t>(500);</a:t>
            </a:r>
          </a:p>
          <a:p>
            <a:r>
              <a:rPr lang="en" altLang="zh-CN" dirty="0" err="1"/>
              <a:t>ctx.response.status</a:t>
            </a:r>
            <a:r>
              <a:rPr lang="en" altLang="zh-CN" dirty="0"/>
              <a:t> = 404;</a:t>
            </a:r>
          </a:p>
          <a:p>
            <a:r>
              <a:rPr kumimoji="1" lang="en-US" altLang="zh-CN" dirty="0" err="1"/>
              <a:t>App.on</a:t>
            </a:r>
            <a:r>
              <a:rPr kumimoji="1" lang="en-US" altLang="zh-CN" dirty="0"/>
              <a:t>(‘error’,(</a:t>
            </a:r>
            <a:r>
              <a:rPr kumimoji="1" lang="en-US" altLang="zh-CN" dirty="0" err="1"/>
              <a:t>err,ctx</a:t>
            </a:r>
            <a:r>
              <a:rPr kumimoji="1" lang="en-US" altLang="zh-CN" dirty="0"/>
              <a:t>)=&gt;{</a:t>
            </a:r>
          </a:p>
          <a:p>
            <a:r>
              <a:rPr kumimoji="1" lang="en-US" altLang="zh-CN" dirty="0"/>
              <a:t>---------})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21326-E7C6-B540-8575-F273CE0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02" y="3236351"/>
            <a:ext cx="3621649" cy="36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7D049-342C-1C4D-A045-9DD6FAA7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处理错误的 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EB16F-1139-EB4C-A959-2F4D466B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为了方便处理错误，最好使用</a:t>
            </a:r>
            <a:r>
              <a:rPr lang="en" altLang="zh-CN" dirty="0"/>
              <a:t>try...catch</a:t>
            </a:r>
            <a:r>
              <a:rPr lang="zh-CN" altLang="en-US" dirty="0"/>
              <a:t>将其捕获。但是，为每个中间件都写</a:t>
            </a:r>
            <a:r>
              <a:rPr lang="en" altLang="zh-CN" dirty="0"/>
              <a:t>try...catch</a:t>
            </a:r>
            <a:r>
              <a:rPr lang="zh-CN" altLang="en-US" dirty="0"/>
              <a:t>太麻烦，我们可以让最外层的中间件，负责所有中间件的错误处理。</a:t>
            </a:r>
            <a:endParaRPr lang="en-US" altLang="zh-CN" dirty="0"/>
          </a:p>
          <a:p>
            <a:r>
              <a:rPr kumimoji="1" lang="zh-CN" altLang="en-US" dirty="0"/>
              <a:t>请看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</a:p>
          <a:p>
            <a:r>
              <a:rPr kumimoji="1" lang="zh-CN" altLang="en-US" dirty="0"/>
              <a:t>如果我们使用 </a:t>
            </a:r>
            <a:r>
              <a:rPr kumimoji="1" lang="en-US" altLang="zh-CN" dirty="0"/>
              <a:t>try…catch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on(‘error’)</a:t>
            </a:r>
            <a:r>
              <a:rPr kumimoji="1" lang="zh-CN" altLang="en-US" dirty="0"/>
              <a:t>一起的话 那么如果 错误被 </a:t>
            </a:r>
            <a:r>
              <a:rPr kumimoji="1" lang="en-US" altLang="zh-CN" dirty="0"/>
              <a:t>try catch </a:t>
            </a:r>
            <a:r>
              <a:rPr kumimoji="1" lang="zh-CN" altLang="en-US" dirty="0"/>
              <a:t>捕获 ，就不会触发</a:t>
            </a:r>
            <a:r>
              <a:rPr kumimoji="1" lang="en-US" altLang="zh-CN" dirty="0"/>
              <a:t>error </a:t>
            </a:r>
            <a:r>
              <a:rPr kumimoji="1" lang="zh-CN" altLang="en-US" dirty="0"/>
              <a:t>这时，必须手动调用 </a:t>
            </a:r>
            <a:r>
              <a:rPr kumimoji="1" lang="en-US" altLang="zh-CN" dirty="0" err="1"/>
              <a:t>ctx.app.emit</a:t>
            </a:r>
            <a:r>
              <a:rPr kumimoji="1" lang="en-US" altLang="zh-CN" dirty="0"/>
              <a:t>() </a:t>
            </a:r>
            <a:r>
              <a:rPr kumimoji="1" lang="zh-CN" altLang="en-US" dirty="0"/>
              <a:t>去释放这个错误</a:t>
            </a:r>
          </a:p>
        </p:txBody>
      </p:sp>
    </p:spTree>
    <p:extLst>
      <p:ext uri="{BB962C8B-B14F-4D97-AF65-F5344CB8AC3E}">
        <p14:creationId xmlns:p14="http://schemas.microsoft.com/office/powerpoint/2010/main" val="191283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CDF92-11E8-0E44-B2BB-73ED2574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koa2 </a:t>
            </a:r>
            <a:r>
              <a:rPr lang="en" altLang="zh-CN" b="1" dirty="0" err="1"/>
              <a:t>async</a:t>
            </a:r>
            <a:r>
              <a:rPr lang="zh-CN" altLang="en-US" b="1" dirty="0"/>
              <a:t>和</a:t>
            </a:r>
            <a:r>
              <a:rPr lang="en" altLang="zh-CN" b="1" dirty="0"/>
              <a:t>await</a:t>
            </a:r>
            <a:br>
              <a:rPr lang="en" altLang="zh-CN" b="1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9F7C4-B085-404F-AE00-D31B7630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 err="1"/>
              <a:t>async</a:t>
            </a:r>
            <a:r>
              <a:rPr lang="en" altLang="zh-CN" dirty="0"/>
              <a:t> </a:t>
            </a:r>
            <a:r>
              <a:rPr lang="zh-CN" altLang="en-US" dirty="0"/>
              <a:t>表示这是一个</a:t>
            </a:r>
            <a:r>
              <a:rPr lang="en" altLang="zh-CN" dirty="0" err="1"/>
              <a:t>async</a:t>
            </a:r>
            <a:r>
              <a:rPr lang="zh-CN" altLang="en-US" dirty="0"/>
              <a:t>函数，</a:t>
            </a:r>
            <a:r>
              <a:rPr lang="en" altLang="zh-CN" dirty="0"/>
              <a:t>await</a:t>
            </a:r>
            <a:r>
              <a:rPr lang="zh-CN" altLang="en-US" dirty="0"/>
              <a:t>只能用在这个函数里面。</a:t>
            </a:r>
            <a:endParaRPr lang="en-US" altLang="zh-CN" dirty="0"/>
          </a:p>
          <a:p>
            <a:r>
              <a:rPr lang="en" altLang="zh-CN" dirty="0"/>
              <a:t>await </a:t>
            </a:r>
            <a:r>
              <a:rPr lang="zh-CN" altLang="en-US" dirty="0"/>
              <a:t>表示在这里等待</a:t>
            </a:r>
            <a:r>
              <a:rPr lang="en" altLang="zh-CN" dirty="0"/>
              <a:t>promise</a:t>
            </a:r>
            <a:r>
              <a:rPr lang="zh-CN" altLang="en-US" dirty="0"/>
              <a:t>或者等待</a:t>
            </a:r>
            <a:r>
              <a:rPr lang="en" altLang="zh-CN" dirty="0" err="1"/>
              <a:t>async</a:t>
            </a:r>
            <a:r>
              <a:rPr lang="zh-CN" altLang="en-US" dirty="0"/>
              <a:t>函数中的</a:t>
            </a:r>
            <a:r>
              <a:rPr lang="en" altLang="zh-CN" dirty="0"/>
              <a:t>promise</a:t>
            </a:r>
            <a:r>
              <a:rPr lang="zh-CN" altLang="en-US" dirty="0"/>
              <a:t>返回结果了，再继续执行。</a:t>
            </a:r>
            <a:endParaRPr lang="en-US" altLang="zh-CN" dirty="0"/>
          </a:p>
          <a:p>
            <a:r>
              <a:rPr lang="en" altLang="zh-CN" dirty="0"/>
              <a:t>Promise </a:t>
            </a:r>
            <a:r>
              <a:rPr lang="zh-CN" altLang="en-US" dirty="0"/>
              <a:t>对象代表一个异步操作，有三种状态：</a:t>
            </a:r>
            <a:r>
              <a:rPr lang="en" altLang="zh-CN" dirty="0"/>
              <a:t>Pending</a:t>
            </a:r>
            <a:r>
              <a:rPr lang="zh-CN" altLang="en" dirty="0"/>
              <a:t>（</a:t>
            </a:r>
            <a:r>
              <a:rPr lang="zh-CN" altLang="en-US" dirty="0"/>
              <a:t>进行中）、</a:t>
            </a:r>
            <a:r>
              <a:rPr lang="en" altLang="zh-CN" dirty="0"/>
              <a:t>Resolved</a:t>
            </a:r>
            <a:r>
              <a:rPr lang="zh-CN" altLang="en" dirty="0"/>
              <a:t>（</a:t>
            </a:r>
            <a:r>
              <a:rPr lang="zh-CN" altLang="en-US" dirty="0"/>
              <a:t>已完成，又称 </a:t>
            </a:r>
            <a:r>
              <a:rPr lang="en" altLang="zh-CN" dirty="0"/>
              <a:t>Fulfilled</a:t>
            </a:r>
            <a:r>
              <a:rPr lang="zh-CN" altLang="en" dirty="0"/>
              <a:t>）</a:t>
            </a:r>
            <a:r>
              <a:rPr lang="zh-CN" altLang="en-US" dirty="0"/>
              <a:t>和 </a:t>
            </a:r>
            <a:r>
              <a:rPr lang="en" altLang="zh-CN" dirty="0"/>
              <a:t>Rejected</a:t>
            </a:r>
            <a:r>
              <a:rPr lang="zh-CN" altLang="en" dirty="0"/>
              <a:t>（</a:t>
            </a:r>
            <a:r>
              <a:rPr lang="zh-CN" altLang="en-US" dirty="0"/>
              <a:t>已失败）。</a:t>
            </a:r>
            <a:r>
              <a:rPr lang="en" altLang="zh-CN" dirty="0"/>
              <a:t>Promise </a:t>
            </a:r>
            <a:r>
              <a:rPr lang="zh-CN" altLang="en-US" dirty="0"/>
              <a:t>对象的状态改变，只有两种可能：用 </a:t>
            </a:r>
            <a:r>
              <a:rPr lang="en" altLang="zh-CN" dirty="0"/>
              <a:t>resolve </a:t>
            </a:r>
            <a:r>
              <a:rPr lang="zh-CN" altLang="en-US" dirty="0"/>
              <a:t>方法将 </a:t>
            </a:r>
            <a:r>
              <a:rPr lang="en" altLang="zh-CN" dirty="0"/>
              <a:t>Promise </a:t>
            </a:r>
            <a:r>
              <a:rPr lang="zh-CN" altLang="en-US" dirty="0"/>
              <a:t>对象的状态，从「未完成」变为「成功」（即从 </a:t>
            </a:r>
            <a:r>
              <a:rPr lang="en" altLang="zh-CN" dirty="0"/>
              <a:t>pending </a:t>
            </a:r>
            <a:r>
              <a:rPr lang="zh-CN" altLang="en-US" dirty="0"/>
              <a:t>变为 </a:t>
            </a:r>
            <a:r>
              <a:rPr lang="en" altLang="zh-CN" dirty="0"/>
              <a:t>resolved</a:t>
            </a:r>
            <a:r>
              <a:rPr lang="zh-CN" altLang="en" dirty="0"/>
              <a:t>）</a:t>
            </a:r>
            <a:r>
              <a:rPr lang="zh-CN" altLang="en-US" dirty="0"/>
              <a:t>和用 </a:t>
            </a:r>
            <a:r>
              <a:rPr lang="en" altLang="zh-CN" dirty="0"/>
              <a:t>reject </a:t>
            </a:r>
            <a:r>
              <a:rPr lang="zh-CN" altLang="en-US" dirty="0"/>
              <a:t>方法将 </a:t>
            </a:r>
            <a:r>
              <a:rPr lang="en" altLang="zh-CN" dirty="0"/>
              <a:t>Promise </a:t>
            </a:r>
            <a:r>
              <a:rPr lang="zh-CN" altLang="en-US" dirty="0"/>
              <a:t>对象的状态，从「未完成」变为「失败」（即从 </a:t>
            </a:r>
            <a:r>
              <a:rPr lang="en" altLang="zh-CN" dirty="0"/>
              <a:t>pending </a:t>
            </a:r>
            <a:r>
              <a:rPr lang="zh-CN" altLang="en-US" dirty="0"/>
              <a:t>变为 </a:t>
            </a:r>
            <a:r>
              <a:rPr lang="en" altLang="zh-CN" dirty="0"/>
              <a:t>rejected</a:t>
            </a:r>
            <a:r>
              <a:rPr lang="zh-CN" altLang="en" dirty="0"/>
              <a:t>）。</a:t>
            </a:r>
          </a:p>
          <a:p>
            <a:br>
              <a:rPr lang="zh-CN" altLang="en" dirty="0"/>
            </a:br>
            <a:br>
              <a:rPr lang="zh-CN" altLang="e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686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B8D54-F0AD-5146-BAE4-4A8A5DAC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看看那个挂了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 </a:t>
            </a:r>
            <a:r>
              <a:rPr kumimoji="1" lang="en-US" altLang="zh-CN" sz="2800" cap="none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Async</a:t>
            </a:r>
            <a:r>
              <a:rPr kumimoji="1" lang="en-US" altLang="zh-CN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Or</a:t>
            </a:r>
            <a:r>
              <a:rPr kumimoji="1" lang="zh-CN" altLang="en-US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Await </a:t>
            </a:r>
            <a:r>
              <a:rPr kumimoji="1" lang="zh-CN" altLang="en-US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常用的中间件函数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221A02-B182-2146-A2B7-726A572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385667"/>
            <a:ext cx="3981504" cy="23292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6BFD96-7E6D-B543-A491-05F80716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7" y="3962254"/>
            <a:ext cx="3904415" cy="2553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8EDDC-FFD1-194C-A5B2-F50A1D06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673" y="1444545"/>
            <a:ext cx="4660216" cy="29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8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60F8-26E2-AB4B-823C-5DCD8991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koa</a:t>
            </a:r>
            <a:r>
              <a:rPr lang="en" altLang="zh-CN" dirty="0"/>
              <a:t>-body </a:t>
            </a:r>
            <a:r>
              <a:rPr lang="zh-CN" altLang="en" dirty="0"/>
              <a:t>表单</a:t>
            </a:r>
            <a:r>
              <a:rPr lang="zh-CN" altLang="en-US" dirty="0"/>
              <a:t> 插件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7B105-CFBD-9C4A-9D38-07B5C474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koaBody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-body’);</a:t>
            </a:r>
          </a:p>
          <a:p>
            <a:r>
              <a:rPr kumimoji="1" lang="zh-CN" altLang="en-US" dirty="0"/>
              <a:t> </a:t>
            </a:r>
            <a:r>
              <a:rPr kumimoji="1" lang="zh-CN" altLang="en" dirty="0"/>
              <a:t>用来</a:t>
            </a:r>
            <a:r>
              <a:rPr kumimoji="1" lang="zh-CN" altLang="en-US" dirty="0"/>
              <a:t>上传表单信息</a:t>
            </a:r>
            <a:r>
              <a:rPr kumimoji="1" lang="en-US" altLang="zh-CN" dirty="0"/>
              <a:t> ,</a:t>
            </a:r>
            <a:r>
              <a:rPr kumimoji="1" lang="zh-CN" altLang="en-US" dirty="0"/>
              <a:t>文件上传</a:t>
            </a:r>
            <a:endParaRPr kumimoji="1" lang="en-US" altLang="zh-CN" dirty="0"/>
          </a:p>
          <a:p>
            <a:r>
              <a:rPr kumimoji="1" lang="en-US" altLang="zh-CN" dirty="0"/>
              <a:t>//demo 10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9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153AC-9FBD-2249-907B-514902F1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7660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D0D8D-DB83-7540-BE24-A3E2F9EB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734" y="2387271"/>
            <a:ext cx="4411834" cy="3593591"/>
          </a:xfrm>
        </p:spPr>
        <p:txBody>
          <a:bodyPr/>
          <a:lstStyle/>
          <a:p>
            <a:r>
              <a:rPr kumimoji="1" lang="en" altLang="zh-CN" dirty="0"/>
              <a:t>Koa </a:t>
            </a:r>
            <a:r>
              <a:rPr kumimoji="1" lang="zh-CN" altLang="en-US" dirty="0"/>
              <a:t>是一个新的 </a:t>
            </a:r>
            <a:r>
              <a:rPr kumimoji="1" lang="en" altLang="zh-CN" dirty="0"/>
              <a:t>web 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由 </a:t>
            </a:r>
            <a:r>
              <a:rPr kumimoji="1" lang="en" altLang="zh-CN" dirty="0"/>
              <a:t>Express </a:t>
            </a:r>
            <a:r>
              <a:rPr kumimoji="1" lang="zh-CN" altLang="en-US" dirty="0"/>
              <a:t>幕后的原班人马打造</a:t>
            </a:r>
            <a:endParaRPr kumimoji="1" lang="en-US" altLang="zh-CN" dirty="0"/>
          </a:p>
          <a:p>
            <a:r>
              <a:rPr lang="en" altLang="zh-CN" dirty="0"/>
              <a:t>Koa </a:t>
            </a:r>
            <a:r>
              <a:rPr lang="zh-CN" altLang="en-US" dirty="0"/>
              <a:t>通过 </a:t>
            </a:r>
            <a:r>
              <a:rPr lang="en" altLang="zh-CN" dirty="0" err="1"/>
              <a:t>node.js</a:t>
            </a:r>
            <a:r>
              <a:rPr lang="en" altLang="zh-CN" dirty="0"/>
              <a:t> </a:t>
            </a:r>
            <a:r>
              <a:rPr lang="zh-CN" altLang="en-US" dirty="0"/>
              <a:t>实现了一个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十分具有表现力的 </a:t>
            </a:r>
            <a:r>
              <a:rPr lang="en" altLang="zh-CN" dirty="0"/>
              <a:t>HTTP </a:t>
            </a:r>
            <a:r>
              <a:rPr lang="zh-CN" altLang="en-US" dirty="0"/>
              <a:t>中间件框架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E2EDC-9A29-F547-9910-9547F82FC0E0}"/>
              </a:ext>
            </a:extLst>
          </p:cNvPr>
          <p:cNvSpPr txBox="1"/>
          <p:nvPr/>
        </p:nvSpPr>
        <p:spPr>
          <a:xfrm>
            <a:off x="1974198" y="292100"/>
            <a:ext cx="25531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koa2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83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22707-4833-FF47-AFB3-EC72E95C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7C1AD-07D4-6145-967B-2077E7E8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其实大家都应该听说过，如果开发过微信小程序云 也应该会接触了，</a:t>
            </a:r>
            <a:r>
              <a:rPr kumimoji="1" lang="en-US" altLang="zh-CN" dirty="0" err="1"/>
              <a:t>db</a:t>
            </a:r>
            <a:endParaRPr kumimoji="1" lang="en-US" altLang="zh-CN" dirty="0"/>
          </a:p>
          <a:p>
            <a:r>
              <a:rPr lang="en" altLang="zh-CN" dirty="0"/>
              <a:t>MongoDB </a:t>
            </a:r>
            <a:r>
              <a:rPr lang="zh-CN" altLang="en-US" dirty="0"/>
              <a:t>将数据存储为一个文档，数据结构由键值</a:t>
            </a:r>
            <a:r>
              <a:rPr lang="en-US" altLang="zh-CN" dirty="0"/>
              <a:t>(</a:t>
            </a:r>
            <a:r>
              <a:rPr lang="en" altLang="zh-CN" dirty="0"/>
              <a:t>key=&gt;value)</a:t>
            </a:r>
            <a:r>
              <a:rPr lang="zh-CN" altLang="en-US" dirty="0"/>
              <a:t>对组成。</a:t>
            </a:r>
            <a:r>
              <a:rPr lang="en" altLang="zh-CN" dirty="0"/>
              <a:t>MongoDB </a:t>
            </a:r>
            <a:r>
              <a:rPr lang="zh-CN" altLang="en-US" dirty="0"/>
              <a:t>文档类似于 </a:t>
            </a:r>
            <a:r>
              <a:rPr lang="en" altLang="zh-CN" dirty="0"/>
              <a:t>JSON </a:t>
            </a:r>
            <a:r>
              <a:rPr lang="zh-CN" altLang="en-US" dirty="0"/>
              <a:t>对象。字段值可以包含其他文档，数组及文档数组。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95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06B0D-4435-8E46-9818-329B87C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3A5BE-5C9C-8740-90E6-16D87842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/>
              <a:t>这里我使用的 </a:t>
            </a:r>
            <a:endParaRPr kumimoji="1" lang="en-US" altLang="zh-CN" dirty="0"/>
          </a:p>
          <a:p>
            <a:r>
              <a:rPr lang="en" altLang="zh-CN" dirty="0"/>
              <a:t>// // </a:t>
            </a:r>
            <a:r>
              <a:rPr lang="en" altLang="zh-CN" dirty="0" err="1"/>
              <a:t>const</a:t>
            </a:r>
            <a:r>
              <a:rPr lang="en" altLang="zh-CN" dirty="0"/>
              <a:t> monk = require('monk’);</a:t>
            </a:r>
          </a:p>
          <a:p>
            <a:r>
              <a:rPr lang="zh-CN" altLang="en" dirty="0"/>
              <a:t>链接</a:t>
            </a:r>
            <a:r>
              <a:rPr lang="zh-CN" altLang="en-US" dirty="0"/>
              <a:t>数据库 </a:t>
            </a:r>
            <a:endParaRPr lang="en-US" altLang="zh-CN" dirty="0"/>
          </a:p>
          <a:p>
            <a:r>
              <a:rPr lang="zh-CN" altLang="en-US" dirty="0"/>
              <a:t>在链接数据库之前 我们需要启动数据库。</a:t>
            </a:r>
            <a:endParaRPr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mkdir</a:t>
            </a:r>
            <a:r>
              <a:rPr kumimoji="1" lang="en" altLang="zh-CN" dirty="0"/>
              <a:t> -p /data/</a:t>
            </a:r>
            <a:r>
              <a:rPr kumimoji="1" lang="en" altLang="zh-CN" dirty="0" err="1"/>
              <a:t>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br>
              <a:rPr kumimoji="1" lang="en" altLang="zh-CN" dirty="0"/>
            </a:br>
            <a:r>
              <a:rPr kumimoji="1" lang="zh-CN" altLang="en-US" dirty="0"/>
              <a:t>启动 </a:t>
            </a:r>
            <a:r>
              <a:rPr kumimoji="1" lang="en" altLang="zh-CN" dirty="0" err="1"/>
              <a:t>mongodb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mongod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zh-CN" altLang="en-US" dirty="0"/>
              <a:t>如果一切顺利呢就可以看到右侧的一坨东西：</a:t>
            </a:r>
            <a:endParaRPr kumimoji="1" lang="en-US" altLang="zh-CN" dirty="0"/>
          </a:p>
          <a:p>
            <a:r>
              <a:rPr kumimoji="1" lang="zh-CN" altLang="en-US" dirty="0"/>
              <a:t>当然还可以使用可视化工具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07E056-142E-C849-84D7-79C60F5E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4" y="2011680"/>
            <a:ext cx="6489895" cy="36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26DD8-FC40-7A49-858F-86C39C8D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NOSQLBooster</a:t>
            </a:r>
            <a:r>
              <a:rPr kumimoji="1" lang="en-US" altLang="zh-CN" dirty="0"/>
              <a:t> for mongo dB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76CDB3-58A9-AD46-96E7-1F544E8F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1550" y="1441938"/>
            <a:ext cx="6423636" cy="3594100"/>
          </a:xfrm>
        </p:spPr>
      </p:pic>
    </p:spTree>
    <p:extLst>
      <p:ext uri="{BB962C8B-B14F-4D97-AF65-F5344CB8AC3E}">
        <p14:creationId xmlns:p14="http://schemas.microsoft.com/office/powerpoint/2010/main" val="82156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C84BC-5FB6-2E41-B0E3-C124CCBC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  <a:r>
              <a:rPr kumimoji="1" lang="en-US" altLang="zh-CN" dirty="0"/>
              <a:t> </a:t>
            </a:r>
            <a:r>
              <a:rPr kumimoji="1" lang="zh-CN" altLang="en-US" dirty="0"/>
              <a:t>并查出来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15287D-2D70-7B4C-924B-DEC94B5C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331592"/>
            <a:ext cx="7810500" cy="254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16AC2-BC69-A045-9B2B-85CE486B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3962400"/>
            <a:ext cx="650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B16D2-9DF7-E148-8DD5-DE1BD36C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插入数据并返回插入后的所有数据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CDDC6-70AC-6D42-BC16-7D52DEF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使用 </a:t>
            </a:r>
            <a:r>
              <a:rPr lang="en" altLang="zh-CN" dirty="0"/>
              <a:t>insert() </a:t>
            </a:r>
            <a:r>
              <a:rPr lang="zh-CN" altLang="en-US" dirty="0"/>
              <a:t>或 </a:t>
            </a:r>
            <a:r>
              <a:rPr lang="en" altLang="zh-CN" dirty="0"/>
              <a:t>save() </a:t>
            </a:r>
            <a:r>
              <a:rPr lang="zh-CN" altLang="en-US" dirty="0"/>
              <a:t>方法向集合中插入文档</a:t>
            </a:r>
            <a:endParaRPr lang="en-US" altLang="zh-CN" dirty="0"/>
          </a:p>
          <a:p>
            <a:r>
              <a:rPr kumimoji="1" lang="zh-CN" altLang="en-US" dirty="0"/>
              <a:t>我们使用的 </a:t>
            </a:r>
            <a:r>
              <a:rPr kumimoji="1" lang="en-US" altLang="zh-CN" dirty="0"/>
              <a:t>monk</a:t>
            </a:r>
            <a:r>
              <a:rPr kumimoji="1" lang="zh-CN" altLang="en-US" dirty="0"/>
              <a:t>插件 </a:t>
            </a:r>
            <a:endParaRPr kumimoji="1" lang="en-US" altLang="zh-CN" dirty="0"/>
          </a:p>
          <a:p>
            <a:r>
              <a:rPr kumimoji="1" lang="zh-CN" altLang="en-US" dirty="0"/>
              <a:t>插入唯一索引 </a:t>
            </a:r>
            <a:endParaRPr kumimoji="1" lang="en-US" altLang="zh-CN" dirty="0"/>
          </a:p>
          <a:p>
            <a:r>
              <a:rPr lang="en" altLang="zh-CN" dirty="0" err="1"/>
              <a:t>db.counters.insert</a:t>
            </a:r>
            <a:r>
              <a:rPr lang="en" altLang="zh-CN" dirty="0"/>
              <a:t>({_id:"productid",sequence_value:1})</a:t>
            </a:r>
          </a:p>
          <a:p>
            <a:r>
              <a:rPr kumimoji="1" lang="zh-CN" altLang="en-US" dirty="0"/>
              <a:t>批量插入 </a:t>
            </a:r>
            <a:endParaRPr kumimoji="1" lang="en-US" altLang="zh-CN" dirty="0"/>
          </a:p>
          <a:p>
            <a:r>
              <a:rPr lang="en" altLang="zh-CN" dirty="0" err="1"/>
              <a:t>collection.insert</a:t>
            </a:r>
            <a:r>
              <a:rPr lang="zh-CN" altLang="en-US" dirty="0"/>
              <a:t>（）</a:t>
            </a:r>
            <a:endParaRPr lang="en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见 </a:t>
            </a:r>
            <a:r>
              <a:rPr kumimoji="1" lang="en-US" altLang="zh-CN" dirty="0"/>
              <a:t>demo 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29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1F79-3336-9943-B2A3-AE4AB20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Koa2</a:t>
            </a:r>
            <a:r>
              <a:rPr kumimoji="1" lang="zh-CN" altLang="en-US" dirty="0"/>
              <a:t> 主要学习什么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99BDE-1E43-C64E-ABE2-AC5720E3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异步函数 </a:t>
            </a:r>
            <a:r>
              <a:rPr lang="en" altLang="zh-CN" dirty="0" err="1"/>
              <a:t>Async</a:t>
            </a:r>
            <a:r>
              <a:rPr lang="en" altLang="zh-CN" dirty="0"/>
              <a:t> Function </a:t>
            </a:r>
            <a:r>
              <a:rPr lang="zh-CN" altLang="en" dirty="0"/>
              <a:t>执行</a:t>
            </a:r>
            <a:r>
              <a:rPr lang="zh-CN" altLang="en-US" dirty="0"/>
              <a:t>顺序</a:t>
            </a:r>
            <a:endParaRPr lang="en" altLang="zh-CN" dirty="0"/>
          </a:p>
          <a:p>
            <a:r>
              <a:rPr lang="zh-CN" altLang="en-US" dirty="0"/>
              <a:t>以及 </a:t>
            </a:r>
            <a:r>
              <a:rPr lang="en" altLang="zh-CN" dirty="0"/>
              <a:t>Koa2 </a:t>
            </a:r>
            <a:r>
              <a:rPr lang="zh-CN" altLang="en-US" dirty="0"/>
              <a:t>的应用上下文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的常用 </a:t>
            </a:r>
            <a:r>
              <a:rPr lang="en" altLang="zh-CN" dirty="0"/>
              <a:t>API</a:t>
            </a:r>
            <a:r>
              <a:rPr lang="zh-CN" altLang="en" dirty="0"/>
              <a:t>（</a:t>
            </a:r>
            <a:r>
              <a:rPr lang="zh-CN" altLang="en-US" dirty="0"/>
              <a:t>也即它的能力）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上下文对象 </a:t>
            </a:r>
            <a:r>
              <a:rPr lang="en" altLang="zh-CN" dirty="0"/>
              <a:t>context(</a:t>
            </a:r>
            <a:r>
              <a:rPr lang="en" altLang="zh-CN" dirty="0" err="1"/>
              <a:t>ctx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请求对象 </a:t>
            </a:r>
            <a:r>
              <a:rPr lang="en" altLang="zh-CN" dirty="0"/>
              <a:t>request(</a:t>
            </a:r>
            <a:r>
              <a:rPr lang="en" altLang="zh-CN" dirty="0" err="1"/>
              <a:t>req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响应对象 </a:t>
            </a:r>
            <a:r>
              <a:rPr lang="en" altLang="zh-CN" dirty="0"/>
              <a:t>response(res)</a:t>
            </a:r>
          </a:p>
          <a:p>
            <a:r>
              <a:rPr lang="en" altLang="zh-CN" dirty="0"/>
              <a:t> Koa </a:t>
            </a:r>
            <a:r>
              <a:rPr lang="zh-CN" altLang="en-US" dirty="0"/>
              <a:t>中间件 </a:t>
            </a:r>
            <a:r>
              <a:rPr lang="en" altLang="zh-CN" dirty="0" err="1"/>
              <a:t>middlewares</a:t>
            </a:r>
            <a:endParaRPr lang="zh-CN" altLang="en-US" dirty="0"/>
          </a:p>
          <a:p>
            <a:r>
              <a:rPr lang="en" altLang="zh-CN" dirty="0" err="1"/>
              <a:t>koa</a:t>
            </a:r>
            <a:r>
              <a:rPr lang="en" altLang="zh-CN" dirty="0"/>
              <a:t>-compose </a:t>
            </a:r>
            <a:r>
              <a:rPr lang="zh-CN" altLang="en-US" dirty="0"/>
              <a:t>工具函数的递归特征</a:t>
            </a:r>
          </a:p>
          <a:p>
            <a:r>
              <a:rPr lang="zh-CN" altLang="en-US" dirty="0"/>
              <a:t>中间件执行的进出顺序和用法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74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9E09-CE17-CC40-87A8-8B56836C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5D2439-AB80-4340-BFD5-FB85AA16605A}"/>
              </a:ext>
            </a:extLst>
          </p:cNvPr>
          <p:cNvSpPr txBox="1"/>
          <p:nvPr/>
        </p:nvSpPr>
        <p:spPr>
          <a:xfrm>
            <a:off x="2090057" y="1874517"/>
            <a:ext cx="7908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首先 下载好相关的依赖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如果使用最基本的功能 我们只需要执行 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–D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 然后创建一个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文件 例如 </a:t>
            </a:r>
            <a:r>
              <a:rPr kumimoji="1" lang="en-US" altLang="zh-CN" dirty="0" err="1"/>
              <a:t>app.js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= require(‘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’);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就可以开始写各个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D0DE57-3DB9-614B-84FF-5F56ABF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2249222"/>
            <a:ext cx="6902548" cy="4608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DA56A1-6E26-FD4D-B9AC-0880806B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Hello world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6AA0A-AA57-DB42-9F34-1B192FA6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’);</a:t>
            </a:r>
          </a:p>
          <a:p>
            <a:endParaRPr lang="en" altLang="zh-CN" dirty="0"/>
          </a:p>
          <a:p>
            <a:pPr marL="457200" lvl="1" indent="0">
              <a:buNone/>
            </a:pPr>
            <a:r>
              <a:rPr lang="en" altLang="zh-CN" dirty="0" err="1"/>
              <a:t>app.use</a:t>
            </a:r>
            <a:r>
              <a:rPr lang="en" altLang="zh-CN" dirty="0"/>
              <a:t>(</a:t>
            </a:r>
            <a:r>
              <a:rPr lang="en" altLang="zh-CN" dirty="0" err="1"/>
              <a:t>async</a:t>
            </a:r>
            <a:r>
              <a:rPr lang="en" altLang="zh-CN" dirty="0"/>
              <a:t> </a:t>
            </a:r>
            <a:r>
              <a:rPr lang="en" altLang="zh-CN" dirty="0" err="1"/>
              <a:t>ctx</a:t>
            </a:r>
            <a:r>
              <a:rPr lang="en" altLang="zh-CN" dirty="0"/>
              <a:t> =&gt;{</a:t>
            </a:r>
          </a:p>
          <a:p>
            <a:pPr marL="457200" lvl="1" indent="0">
              <a:buNone/>
            </a:pPr>
            <a:r>
              <a:rPr lang="en" altLang="zh-CN" dirty="0" err="1"/>
              <a:t>ctx.body</a:t>
            </a:r>
            <a:r>
              <a:rPr lang="en" altLang="zh-CN" dirty="0"/>
              <a:t> = 'hello world’</a:t>
            </a:r>
          </a:p>
          <a:p>
            <a:pPr marL="457200" lvl="1" indent="0">
              <a:buNone/>
            </a:pPr>
            <a:r>
              <a:rPr lang="en" altLang="zh-CN" dirty="0"/>
              <a:t>})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    </a:t>
            </a:r>
            <a:r>
              <a:rPr lang="en" altLang="zh-CN" dirty="0" err="1"/>
              <a:t>app.listen</a:t>
            </a:r>
            <a:r>
              <a:rPr lang="en" altLang="zh-CN" dirty="0"/>
              <a:t>(3000)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98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08193-7699-344A-8947-5DB86987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Ctx</a:t>
            </a:r>
            <a:r>
              <a:rPr kumimoji="1" lang="zh-CN" altLang="en-US" dirty="0"/>
              <a:t>里面都有什么？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5BF418-B0C5-474A-90B1-8858393D6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4739" y="2786062"/>
            <a:ext cx="4445095" cy="35941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614095-FA16-2B4F-AAD8-28E0735D5761}"/>
              </a:ext>
            </a:extLst>
          </p:cNvPr>
          <p:cNvSpPr txBox="1"/>
          <p:nvPr/>
        </p:nvSpPr>
        <p:spPr>
          <a:xfrm>
            <a:off x="1474738" y="1285875"/>
            <a:ext cx="732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这货上面有很多引用，最核心的是 </a:t>
            </a:r>
            <a:r>
              <a:rPr lang="en" altLang="zh-CN" dirty="0"/>
              <a:t>request </a:t>
            </a:r>
            <a:r>
              <a:rPr lang="zh-CN" altLang="en-US" dirty="0"/>
              <a:t>和 </a:t>
            </a:r>
            <a:r>
              <a:rPr lang="en" altLang="zh-CN" dirty="0"/>
              <a:t>response</a:t>
            </a:r>
          </a:p>
          <a:p>
            <a:r>
              <a:rPr lang="zh-CN" altLang="en-US" dirty="0"/>
              <a:t>在 </a:t>
            </a:r>
            <a:r>
              <a:rPr lang="en" altLang="zh-CN" dirty="0"/>
              <a:t>Koa </a:t>
            </a:r>
            <a:r>
              <a:rPr lang="zh-CN" altLang="en-US" dirty="0"/>
              <a:t>里面，把它俩都集中到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里面进行管理，分别通过 </a:t>
            </a:r>
            <a:r>
              <a:rPr lang="en" altLang="zh-CN" dirty="0" err="1"/>
              <a:t>ctx.request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 err="1"/>
              <a:t>ctx.reponse</a:t>
            </a:r>
            <a:r>
              <a:rPr lang="en" altLang="zh-CN" dirty="0"/>
              <a:t> </a:t>
            </a:r>
            <a:r>
              <a:rPr lang="zh-CN" altLang="en-US" dirty="0"/>
              <a:t>进行直接访问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74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0BD6B-7DBD-2642-AE67-3907EF3F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静态资源托管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07742-92C9-854F-9B56-4FD5476B6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一个服务端应用程序，是可以托管静态资源的。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通过 </a:t>
            </a:r>
            <a:r>
              <a:rPr lang="en" altLang="zh-CN" dirty="0" err="1"/>
              <a:t>const</a:t>
            </a:r>
            <a:r>
              <a:rPr lang="en" altLang="zh-CN" dirty="0"/>
              <a:t> static = require('</a:t>
            </a:r>
            <a:r>
              <a:rPr lang="en" altLang="zh-CN" dirty="0" err="1"/>
              <a:t>koa</a:t>
            </a:r>
            <a:r>
              <a:rPr lang="en" altLang="zh-CN" dirty="0"/>
              <a:t>-static’);</a:t>
            </a:r>
          </a:p>
          <a:p>
            <a:pPr marL="0" indent="0">
              <a:buNone/>
            </a:pPr>
            <a:r>
              <a:rPr lang="zh-CN" altLang="en" dirty="0"/>
              <a:t>提供</a:t>
            </a:r>
            <a:r>
              <a:rPr lang="zh-CN" altLang="en-US" dirty="0"/>
              <a:t>的一个 库可以快速简单的托管静态资源</a:t>
            </a:r>
            <a:endParaRPr lang="en-US" altLang="zh-CN" dirty="0"/>
          </a:p>
          <a:p>
            <a:pPr marL="0" indent="0">
              <a:buNone/>
            </a:pPr>
            <a:r>
              <a:rPr lang="zh-CN" altLang="en" dirty="0"/>
              <a:t>安装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koa</a:t>
            </a:r>
            <a:r>
              <a:rPr lang="en-US" altLang="zh-CN" dirty="0"/>
              <a:t>-static –d</a:t>
            </a:r>
          </a:p>
          <a:p>
            <a:pPr marL="0" indent="0">
              <a:buNone/>
            </a:pPr>
            <a:r>
              <a:rPr lang="zh-CN" altLang="en-US" dirty="0"/>
              <a:t>使用起来很简单 </a:t>
            </a:r>
            <a:endParaRPr lang="en-US" altLang="zh-CN" dirty="0"/>
          </a:p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staticPath</a:t>
            </a:r>
            <a:r>
              <a:rPr lang="en" altLang="zh-CN" dirty="0"/>
              <a:t> = './build'</a:t>
            </a:r>
          </a:p>
          <a:p>
            <a:r>
              <a:rPr lang="en" altLang="zh-CN" dirty="0" err="1"/>
              <a:t>app.use</a:t>
            </a:r>
            <a:r>
              <a:rPr lang="en" altLang="zh-CN" dirty="0"/>
              <a:t>(static(</a:t>
            </a:r>
          </a:p>
          <a:p>
            <a:r>
              <a:rPr lang="en" altLang="zh-CN" dirty="0" err="1"/>
              <a:t>path.join</a:t>
            </a:r>
            <a:r>
              <a:rPr lang="en" altLang="zh-CN" dirty="0"/>
              <a:t>( __</a:t>
            </a:r>
            <a:r>
              <a:rPr lang="en" altLang="zh-CN" dirty="0" err="1"/>
              <a:t>dirname</a:t>
            </a:r>
            <a:r>
              <a:rPr lang="en" altLang="zh-CN" dirty="0"/>
              <a:t>, </a:t>
            </a:r>
            <a:r>
              <a:rPr lang="en" altLang="zh-CN" dirty="0" err="1"/>
              <a:t>staticPath</a:t>
            </a:r>
            <a:r>
              <a:rPr lang="en" altLang="zh-CN" dirty="0"/>
              <a:t>)</a:t>
            </a:r>
          </a:p>
          <a:p>
            <a:r>
              <a:rPr lang="en" altLang="zh-CN" dirty="0"/>
              <a:t>))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69F1D-11BF-4548-A46C-755046FA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EA40D-65E9-A544-A67A-66D618C0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同样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–D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router = require('</a:t>
            </a:r>
            <a:r>
              <a:rPr lang="en" altLang="zh-CN" dirty="0" err="1"/>
              <a:t>koa</a:t>
            </a:r>
            <a:r>
              <a:rPr lang="en" altLang="zh-CN" dirty="0"/>
              <a:t>-route’);</a:t>
            </a:r>
          </a:p>
          <a:p>
            <a:r>
              <a:rPr kumimoji="1" lang="zh-CN" altLang="en-US" dirty="0"/>
              <a:t>就可以使用了</a:t>
            </a:r>
            <a:endParaRPr kumimoji="1" lang="en-US" altLang="zh-CN" dirty="0"/>
          </a:p>
          <a:p>
            <a:r>
              <a:rPr kumimoji="1" lang="zh-CN" altLang="en-US" dirty="0"/>
              <a:t>第一种写法  最基本功能实现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这个是官方的写起来只能一个个的写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接下来使用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这个支持其他的写法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基本用法是一样的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同样下载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 -D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3E4C0-0876-E146-ABA1-A1E947B5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085596"/>
            <a:ext cx="4241800" cy="299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3EBE9-1C6A-794E-A007-8D1869CB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75" y="4598987"/>
            <a:ext cx="5727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4EACA-5154-4748-B8AD-69984CCA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BEACDF-7477-1A48-BB1E-35523F51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链式写法分类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20D5EF-5850-5B43-8A27-3E445F549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750" y="2836863"/>
            <a:ext cx="656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6425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4894</TotalTime>
  <Words>2015</Words>
  <Application>Microsoft Macintosh PowerPoint</Application>
  <PresentationFormat>宽屏</PresentationFormat>
  <Paragraphs>239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华文中宋</vt:lpstr>
      <vt:lpstr>宋体</vt:lpstr>
      <vt:lpstr>Microsoft YaHei</vt:lpstr>
      <vt:lpstr>Arial</vt:lpstr>
      <vt:lpstr>Gill Sans MT</vt:lpstr>
      <vt:lpstr>Impact</vt:lpstr>
      <vt:lpstr>Wingdings</vt:lpstr>
      <vt:lpstr>徽章</vt:lpstr>
      <vt:lpstr>Koa2 </vt:lpstr>
      <vt:lpstr>PowerPoint 演示文稿</vt:lpstr>
      <vt:lpstr>Koa2 主要学习什么</vt:lpstr>
      <vt:lpstr>如何使用</vt:lpstr>
      <vt:lpstr>Hello world</vt:lpstr>
      <vt:lpstr>Ctx里面都有什么？</vt:lpstr>
      <vt:lpstr>静态资源托管</vt:lpstr>
      <vt:lpstr>路由 koa-route &amp;&amp; koa-router</vt:lpstr>
      <vt:lpstr>路由 koa-route &amp;&amp; koa-router</vt:lpstr>
      <vt:lpstr>中间件合成</vt:lpstr>
      <vt:lpstr>如何获取用户发送的信息 </vt:lpstr>
      <vt:lpstr>重定向</vt:lpstr>
      <vt:lpstr>中间件</vt:lpstr>
      <vt:lpstr>Use() 是什么？ </vt:lpstr>
      <vt:lpstr>错误处理 </vt:lpstr>
      <vt:lpstr>处理错误的 中间件</vt:lpstr>
      <vt:lpstr>koa2 async和await </vt:lpstr>
      <vt:lpstr>看看那个挂了？ Async Or Await 常用的中间件函数 </vt:lpstr>
      <vt:lpstr>koa-body 表单 插件</vt:lpstr>
      <vt:lpstr>什么是mongodb</vt:lpstr>
      <vt:lpstr>Mongodb 与 koa 链接</vt:lpstr>
      <vt:lpstr>NOSQLBooster for mongo dB</vt:lpstr>
      <vt:lpstr>Mongodb 与 koa 链接 并查出来</vt:lpstr>
      <vt:lpstr>通过 koa-router 插入数据并返回插入后的所有数据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koa2</dc:title>
  <dc:creator>Microsoft Office 用户</dc:creator>
  <cp:lastModifiedBy>Microsoft Office 用户</cp:lastModifiedBy>
  <cp:revision>53</cp:revision>
  <dcterms:created xsi:type="dcterms:W3CDTF">2018-10-23T01:28:16Z</dcterms:created>
  <dcterms:modified xsi:type="dcterms:W3CDTF">2018-10-29T07:18:58Z</dcterms:modified>
</cp:coreProperties>
</file>